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04" r:id="rId3"/>
    <p:sldId id="324" r:id="rId4"/>
    <p:sldId id="306" r:id="rId5"/>
    <p:sldId id="331" r:id="rId6"/>
    <p:sldId id="332" r:id="rId7"/>
    <p:sldId id="325" r:id="rId8"/>
    <p:sldId id="330" r:id="rId9"/>
    <p:sldId id="329" r:id="rId10"/>
    <p:sldId id="333" r:id="rId11"/>
    <p:sldId id="328" r:id="rId12"/>
    <p:sldId id="327" r:id="rId13"/>
    <p:sldId id="305" r:id="rId14"/>
    <p:sldId id="334" r:id="rId15"/>
    <p:sldId id="311" r:id="rId16"/>
    <p:sldId id="321" r:id="rId17"/>
    <p:sldId id="312" r:id="rId18"/>
    <p:sldId id="313" r:id="rId19"/>
    <p:sldId id="314" r:id="rId20"/>
    <p:sldId id="32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ter, Aliese" initials="AA" lastIdx="1" clrIdx="0">
    <p:extLst>
      <p:ext uri="{19B8F6BF-5375-455C-9EA6-DF929625EA0E}">
        <p15:presenceInfo xmlns:p15="http://schemas.microsoft.com/office/powerpoint/2012/main" userId="S-1-5-21-3160400683-2110914964-1416604790-31300" providerId="AD"/>
      </p:ext>
    </p:extLst>
  </p:cmAuthor>
  <p:cmAuthor id="2" name="Whiteman, Lauren" initials="WL" lastIdx="2" clrIdx="1">
    <p:extLst>
      <p:ext uri="{19B8F6BF-5375-455C-9EA6-DF929625EA0E}">
        <p15:presenceInfo xmlns:p15="http://schemas.microsoft.com/office/powerpoint/2012/main" userId="S-1-5-21-3160400683-2110914964-1416604790-28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C373-C3C8-458C-8B2C-C57F062044E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FB0E-107C-4F5A-8959-1270E78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AF4C-80E7-4BC0-9B81-78C1E2CB5D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9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AF4C-80E7-4BC0-9B81-78C1E2CB5DC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1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4" y="1542421"/>
            <a:ext cx="7771768" cy="25002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52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0" y="5868757"/>
            <a:ext cx="2271274" cy="882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E1B3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map.hidta.org/" TargetMode="External"/><Relationship Id="rId2" Type="http://schemas.openxmlformats.org/officeDocument/2006/relationships/hyperlink" Target="mailto:c.andrea.zapata7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ap@wb.hidta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530DF.BB26091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dmap.org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93" y="4391655"/>
            <a:ext cx="7766936" cy="10968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Washington/Baltimore High Intensity Drug Trafficking Areas (W/B HIDTA)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Agency Administrator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4" y="230459"/>
            <a:ext cx="8596668" cy="672790"/>
          </a:xfrm>
        </p:spPr>
        <p:txBody>
          <a:bodyPr/>
          <a:lstStyle/>
          <a:p>
            <a:r>
              <a:rPr lang="en-US" dirty="0" smtClean="0"/>
              <a:t>New Level 1 User E-mail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44" y="1817649"/>
            <a:ext cx="4731007" cy="48842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Hello {First Name},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Welcome to ODMAP! Your ODMAP user account has been sent to your agency administrator(s) for review. Once approved, you will receive a separate e-mail letting you know that your account has been approved. Please do not attempt to login until you have received your approval email.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Your Email is 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{</a:t>
            </a:r>
            <a:r>
              <a:rPr lang="en-US" sz="1600" dirty="0">
                <a:solidFill>
                  <a:schemeClr val="tx1"/>
                </a:solidFill>
              </a:rPr>
              <a:t>Email}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 login into ODMAP, navigate to the site: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tx1"/>
                </a:solidFill>
                <a:hlinkClick r:id="rId3"/>
              </a:rPr>
              <a:t>https://odmap.hidta.org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Enter your email and password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Select login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you have any questions or concerns, you can contact our Help Desk via email 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odmap@wb.hidta.org</a:t>
            </a:r>
            <a:r>
              <a:rPr lang="en-US" dirty="0">
                <a:solidFill>
                  <a:schemeClr val="tx1"/>
                </a:solidFill>
              </a:rPr>
              <a:t> or call(301) 489-1744.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4030" y="1817649"/>
            <a:ext cx="32673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Hello {First Name},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Welcome to ODMAP! Your agency administrator(s) have approved your account.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If you have any questions or concerns, you can contact our Help Desk via email </a:t>
            </a:r>
            <a:r>
              <a:rPr lang="en-US" sz="1400" u="sng" dirty="0">
                <a:hlinkClick r:id="rId4"/>
              </a:rPr>
              <a:t>odmap@wb.hidta.org</a:t>
            </a:r>
            <a:r>
              <a:rPr lang="en-US" sz="1400" dirty="0"/>
              <a:t> or call (301) 489-1744.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344" y="1371600"/>
            <a:ext cx="428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First e-mail requesting user receives</a:t>
            </a:r>
            <a:endParaRPr lang="en-US" sz="1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754030" y="1371600"/>
            <a:ext cx="428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Second e-mail requesting user receives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67841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035"/>
            <a:ext cx="9110721" cy="7659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Establishing Memorandums of Understanding (MOU)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03" y="1219200"/>
            <a:ext cx="8598499" cy="5207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Agencies may now share data between their agencies. By signing a Memorandum of Understanding (MOU) agencies can provide one another with Level 1 Read access to their data. To initiate this process, the administrator can complete the following steps: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sz="1500" dirty="0">
                <a:solidFill>
                  <a:schemeClr val="tx1"/>
                </a:solidFill>
              </a:rPr>
              <a:t>Go to “Manage” and select “MOU</a:t>
            </a:r>
            <a:r>
              <a:rPr lang="en-US" sz="1500" dirty="0" smtClean="0">
                <a:solidFill>
                  <a:schemeClr val="tx1"/>
                </a:solidFill>
              </a:rPr>
              <a:t>”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 smtClean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The administrator’s agency will automatically populate the Agency 1 section, with that Agency’s Signor information</a:t>
            </a:r>
          </a:p>
          <a:p>
            <a:r>
              <a:rPr lang="en-US" sz="1500" dirty="0">
                <a:solidFill>
                  <a:schemeClr val="tx1"/>
                </a:solidFill>
              </a:rPr>
              <a:t>Select the Agency you would like to establish the MOU with, from the “Agency Name” dropdown menu. </a:t>
            </a:r>
          </a:p>
          <a:p>
            <a:r>
              <a:rPr lang="en-US" sz="1500" dirty="0">
                <a:solidFill>
                  <a:schemeClr val="tx1"/>
                </a:solidFill>
              </a:rPr>
              <a:t>That Agency’s Signor information will automatically populate the Agency 2 section. </a:t>
            </a:r>
          </a:p>
          <a:p>
            <a:r>
              <a:rPr lang="en-US" sz="1500" dirty="0">
                <a:solidFill>
                  <a:schemeClr val="tx1"/>
                </a:solidFill>
              </a:rPr>
              <a:t>Click send “MOU Request”</a:t>
            </a:r>
          </a:p>
          <a:p>
            <a:r>
              <a:rPr lang="en-US" sz="1500" dirty="0">
                <a:solidFill>
                  <a:schemeClr val="tx1"/>
                </a:solidFill>
              </a:rPr>
              <a:t>Signors from both agencies will receive an email informing them that there has been MOU requesting, with a link to sign the </a:t>
            </a:r>
            <a:r>
              <a:rPr lang="en-US" sz="1600" dirty="0">
                <a:solidFill>
                  <a:schemeClr val="tx1"/>
                </a:solidFill>
              </a:rPr>
              <a:t>agreement.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/>
              <a:t>Once both Signors have signed the agreement, users from each agency will have read access to one another’s data within 24-48 hours.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Once both Signors have signed the agreement</a:t>
            </a:r>
            <a:r>
              <a:rPr lang="en-US" sz="1500" dirty="0">
                <a:solidFill>
                  <a:schemeClr val="tx1"/>
                </a:solidFill>
              </a:rPr>
              <a:t>, users from each agency will have read access to one another’s data</a:t>
            </a:r>
            <a:r>
              <a:rPr lang="en-US" sz="15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Administrator’s can approved an MOU at anytime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710" y="2006943"/>
            <a:ext cx="1219200" cy="1485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9186" y="3209153"/>
            <a:ext cx="593124" cy="28369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754" y="234214"/>
            <a:ext cx="9100747" cy="6994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Establishing Memorandums of Understanding (MOU)</a:t>
            </a:r>
            <a:endParaRPr lang="en-US" dirty="0"/>
          </a:p>
        </p:txBody>
      </p:sp>
      <p:pic>
        <p:nvPicPr>
          <p:cNvPr id="3075" name="Picture 1" descr="cid:image005.png@01D530DF.BB2609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9" y="1449658"/>
            <a:ext cx="7685023" cy="49889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3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18" y="231228"/>
            <a:ext cx="4771229" cy="828215"/>
          </a:xfrm>
        </p:spPr>
        <p:txBody>
          <a:bodyPr/>
          <a:lstStyle/>
          <a:p>
            <a:pPr algn="ctr"/>
            <a:r>
              <a:rPr lang="en-US" dirty="0" smtClean="0"/>
              <a:t>Creating Level 2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98" y="1857891"/>
            <a:ext cx="8819814" cy="3117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Administrators are </a:t>
            </a:r>
            <a:r>
              <a:rPr lang="en-US" u="sng" dirty="0">
                <a:solidFill>
                  <a:schemeClr val="tx1"/>
                </a:solidFill>
              </a:rPr>
              <a:t>responsible</a:t>
            </a:r>
            <a:r>
              <a:rPr lang="en-US" dirty="0">
                <a:solidFill>
                  <a:schemeClr val="tx1"/>
                </a:solidFill>
              </a:rPr>
              <a:t> for creating Level 2 </a:t>
            </a:r>
            <a:r>
              <a:rPr lang="en-US" dirty="0" smtClean="0">
                <a:solidFill>
                  <a:schemeClr val="tx1"/>
                </a:solidFill>
              </a:rPr>
              <a:t>users (national map access) </a:t>
            </a:r>
            <a:r>
              <a:rPr lang="en-US" dirty="0">
                <a:solidFill>
                  <a:schemeClr val="tx1"/>
                </a:solidFill>
              </a:rPr>
              <a:t>under their </a:t>
            </a:r>
            <a:r>
              <a:rPr lang="en-US" dirty="0" smtClean="0">
                <a:solidFill>
                  <a:schemeClr val="tx1"/>
                </a:solidFill>
              </a:rPr>
              <a:t>account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order to create a Level 2 User, name, email, and phone </a:t>
            </a:r>
            <a:r>
              <a:rPr lang="en-US" u="sng" dirty="0">
                <a:solidFill>
                  <a:schemeClr val="tx1"/>
                </a:solidFill>
              </a:rPr>
              <a:t>must </a:t>
            </a: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chemeClr val="tx1"/>
                </a:solidFill>
              </a:rPr>
              <a:t>entered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Level 2 account will be created instantly. Once a level 2 user is approved, the user will receive a confirmation email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Users </a:t>
            </a:r>
            <a:r>
              <a:rPr lang="en-US" dirty="0">
                <a:solidFill>
                  <a:schemeClr val="tx1"/>
                </a:solidFill>
              </a:rPr>
              <a:t>may be unapproved or approved at any time, by the </a:t>
            </a:r>
            <a:r>
              <a:rPr lang="en-US" dirty="0" smtClean="0">
                <a:solidFill>
                  <a:schemeClr val="tx1"/>
                </a:solidFill>
              </a:rPr>
              <a:t>administrator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9343"/>
            <a:ext cx="5290329" cy="47805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register for 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671" y="1285054"/>
            <a:ext cx="4184035" cy="1920522"/>
          </a:xfrm>
        </p:spPr>
        <p:txBody>
          <a:bodyPr>
            <a:normAutofit fontScale="77500" lnSpcReduction="20000"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Agency administrators have the ability to create level 2 users for their agency in </a:t>
            </a:r>
            <a:r>
              <a:rPr lang="en-US" sz="1300" dirty="0">
                <a:solidFill>
                  <a:schemeClr val="tx1"/>
                </a:solidFill>
              </a:rPr>
              <a:t>4</a:t>
            </a:r>
            <a:r>
              <a:rPr lang="en-US" sz="1300" dirty="0" smtClean="0">
                <a:solidFill>
                  <a:schemeClr val="tx1"/>
                </a:solidFill>
              </a:rPr>
              <a:t> easy steps!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1: Click on Manage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</a:t>
            </a:r>
            <a:r>
              <a:rPr lang="en-US" sz="1300" dirty="0">
                <a:solidFill>
                  <a:schemeClr val="tx1"/>
                </a:solidFill>
              </a:rPr>
              <a:t>2</a:t>
            </a:r>
            <a:r>
              <a:rPr lang="en-US" sz="1300" dirty="0" smtClean="0">
                <a:solidFill>
                  <a:schemeClr val="tx1"/>
                </a:solidFill>
              </a:rPr>
              <a:t>: Click User Account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3: Scroll to the bottom for Level 2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4: Enter in the new users name, email and phone number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tx1"/>
                </a:solidFill>
              </a:rPr>
              <a:t>*</a:t>
            </a:r>
            <a:r>
              <a:rPr lang="en-US" sz="1300" dirty="0" smtClean="0">
                <a:solidFill>
                  <a:schemeClr val="tx1"/>
                </a:solidFill>
              </a:rPr>
              <a:t>Select Federated Organization User if the user being selected is also a federated partner</a:t>
            </a:r>
          </a:p>
          <a:p>
            <a:pPr marL="0" indent="0"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365" y="3347532"/>
            <a:ext cx="382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200" dirty="0" smtClean="0"/>
              <a:t>Once they agency administrator has created a Level 2 user, an e-mail conformation will be sent to the new user</a:t>
            </a:r>
            <a:endParaRPr lang="en-US" sz="1200" dirty="0"/>
          </a:p>
        </p:txBody>
      </p:sp>
      <p:sp>
        <p:nvSpPr>
          <p:cNvPr id="7" name="Bent Arrow 6"/>
          <p:cNvSpPr/>
          <p:nvPr/>
        </p:nvSpPr>
        <p:spPr>
          <a:xfrm rot="5400000">
            <a:off x="4362445" y="3479541"/>
            <a:ext cx="382449" cy="431625"/>
          </a:xfrm>
          <a:prstGeom prst="bentArrow">
            <a:avLst>
              <a:gd name="adj1" fmla="val 25000"/>
              <a:gd name="adj2" fmla="val 3387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479706" y="1285054"/>
            <a:ext cx="5280785" cy="1690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993862"/>
            <a:ext cx="8076458" cy="21892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88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Management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36885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 a Spike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 Overdose Alert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 Statewide Alert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View active spike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View spike alert history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2" y="224922"/>
            <a:ext cx="4840597" cy="645335"/>
          </a:xfrm>
        </p:spPr>
        <p:txBody>
          <a:bodyPr/>
          <a:lstStyle/>
          <a:p>
            <a:pPr algn="ctr"/>
            <a:r>
              <a:rPr lang="en-US" dirty="0" smtClean="0"/>
              <a:t>What is a </a:t>
            </a:r>
            <a:r>
              <a:rPr lang="en-US" dirty="0"/>
              <a:t>S</a:t>
            </a:r>
            <a:r>
              <a:rPr lang="en-US" dirty="0" smtClean="0"/>
              <a:t>pike Alert?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036" y="2269613"/>
            <a:ext cx="8761843" cy="254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Spike  </a:t>
            </a:r>
            <a:r>
              <a:rPr lang="en-US" dirty="0">
                <a:solidFill>
                  <a:schemeClr val="tx1"/>
                </a:solidFill>
              </a:rPr>
              <a:t>alerts  can  be  set  up  to  notify  an  agency  by  email  if  the  total  overdoses  in  an  area exceeds a pre-determined threshold within a  24-hour  period.  Spikes  alerts  can  be  established  for  an  agency’s  </a:t>
            </a:r>
            <a:r>
              <a:rPr lang="en-US" dirty="0" smtClean="0">
                <a:solidFill>
                  <a:schemeClr val="tx1"/>
                </a:solidFill>
              </a:rPr>
              <a:t>own county,  </a:t>
            </a:r>
            <a:r>
              <a:rPr lang="en-US" dirty="0">
                <a:solidFill>
                  <a:schemeClr val="tx1"/>
                </a:solidFill>
              </a:rPr>
              <a:t>as  well  as nearby or neighboring </a:t>
            </a:r>
            <a:r>
              <a:rPr lang="en-US" dirty="0" smtClean="0">
                <a:solidFill>
                  <a:schemeClr val="tx1"/>
                </a:solidFill>
              </a:rPr>
              <a:t>counties. </a:t>
            </a:r>
            <a:r>
              <a:rPr lang="en-US" dirty="0">
                <a:solidFill>
                  <a:schemeClr val="tx1"/>
                </a:solidFill>
              </a:rPr>
              <a:t>By establishing  spike  alerts  for  nearby </a:t>
            </a:r>
            <a:r>
              <a:rPr lang="en-US" dirty="0" smtClean="0">
                <a:solidFill>
                  <a:schemeClr val="tx1"/>
                </a:solidFill>
              </a:rPr>
              <a:t>counties the  </a:t>
            </a:r>
            <a:r>
              <a:rPr lang="en-US" dirty="0">
                <a:solidFill>
                  <a:schemeClr val="tx1"/>
                </a:solidFill>
              </a:rPr>
              <a:t>program  can  serve  as  an  early  warning  system.  If a spike in overdoses occurs in a neighboring area, officials can anticipate a spike in their area and prepare. </a:t>
            </a:r>
          </a:p>
        </p:txBody>
      </p:sp>
    </p:spTree>
    <p:extLst>
      <p:ext uri="{BB962C8B-B14F-4D97-AF65-F5344CB8AC3E}">
        <p14:creationId xmlns:p14="http://schemas.microsoft.com/office/powerpoint/2010/main" val="20973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01" y="193391"/>
            <a:ext cx="4739698" cy="651641"/>
          </a:xfrm>
        </p:spPr>
        <p:txBody>
          <a:bodyPr/>
          <a:lstStyle/>
          <a:p>
            <a:r>
              <a:rPr lang="en-US" dirty="0" smtClean="0"/>
              <a:t>Creating Spike Alerts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6" y="845032"/>
            <a:ext cx="1023127" cy="1112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4180" y="1496672"/>
            <a:ext cx="498409" cy="167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061" y="767198"/>
            <a:ext cx="54675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Step 1: </a:t>
            </a:r>
            <a:r>
              <a:rPr lang="en-US" sz="1100" dirty="0"/>
              <a:t>Select the State of Interest</a:t>
            </a:r>
          </a:p>
          <a:p>
            <a:endParaRPr lang="en-US" sz="1100" dirty="0"/>
          </a:p>
          <a:p>
            <a:r>
              <a:rPr lang="en-US" sz="1100" dirty="0"/>
              <a:t>St</a:t>
            </a:r>
            <a:r>
              <a:rPr lang="en-US" sz="1100" b="1" dirty="0"/>
              <a:t>ep 2: </a:t>
            </a:r>
            <a:r>
              <a:rPr lang="en-US" sz="1100" dirty="0"/>
              <a:t>Select the County of Interest </a:t>
            </a:r>
          </a:p>
          <a:p>
            <a:endParaRPr lang="en-US" sz="1100" dirty="0"/>
          </a:p>
          <a:p>
            <a:r>
              <a:rPr lang="en-US" sz="1100" b="1" dirty="0"/>
              <a:t>Step 3: </a:t>
            </a:r>
            <a:r>
              <a:rPr lang="en-US" sz="1100" dirty="0"/>
              <a:t>Select the Incident Type</a:t>
            </a:r>
          </a:p>
          <a:p>
            <a:r>
              <a:rPr lang="en-US" sz="1100" dirty="0"/>
              <a:t>Alerts may be setup for only fatal or non-fatal, or for both combined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b="1" dirty="0"/>
              <a:t>Step 4: </a:t>
            </a:r>
            <a:r>
              <a:rPr lang="en-US" sz="1100" dirty="0"/>
              <a:t>Enter the Threshold </a:t>
            </a:r>
          </a:p>
          <a:p>
            <a:r>
              <a:rPr lang="en-US" sz="1100" dirty="0"/>
              <a:t>A spike threshold can be set to any desired number. ODMAP will provide a recommendation for the spike threshold, utilizing a formula of 2 standard deviations above the mean. If a county has not entered data yet, the default recommendation is 3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b="1" dirty="0"/>
              <a:t>Step 5: </a:t>
            </a:r>
            <a:r>
              <a:rPr lang="en-US" sz="1100" dirty="0" smtClean="0"/>
              <a:t>Create Custom Spike Alert Messages</a:t>
            </a:r>
          </a:p>
          <a:p>
            <a:r>
              <a:rPr lang="en-US" sz="1100" dirty="0"/>
              <a:t>The administrator can choose to either use the standard ODMAP alert email, or create a custom spike alert email subject, email body or both. This only applies to the initial email that is sent when a spike starts.</a:t>
            </a:r>
            <a:endParaRPr lang="en-US" sz="1100" dirty="0" smtClean="0"/>
          </a:p>
          <a:p>
            <a:endParaRPr lang="en-US" sz="1100" b="1" dirty="0"/>
          </a:p>
          <a:p>
            <a:r>
              <a:rPr lang="en-US" sz="1100" b="1" dirty="0" smtClean="0"/>
              <a:t>Step 6: </a:t>
            </a:r>
            <a:r>
              <a:rPr lang="en-US" sz="1100" dirty="0" smtClean="0"/>
              <a:t>Enter </a:t>
            </a:r>
            <a:r>
              <a:rPr lang="en-US" sz="1100" dirty="0"/>
              <a:t>Subscribers </a:t>
            </a:r>
          </a:p>
          <a:p>
            <a:r>
              <a:rPr lang="en-US" sz="1100" dirty="0"/>
              <a:t>The administrator may list as many subscribers as they deem appropriate. It is recommended to include police chief, fire/EMS chief, local health officer, and any others who play a key role in responding to a sudden increase in overdoses. 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b="1"/>
              <a:t>Step </a:t>
            </a:r>
            <a:r>
              <a:rPr lang="en-US" sz="1100" b="1" dirty="0"/>
              <a:t>7</a:t>
            </a:r>
            <a:r>
              <a:rPr lang="en-US" sz="1100" b="1" smtClean="0"/>
              <a:t>: </a:t>
            </a:r>
            <a:r>
              <a:rPr lang="en-US" sz="1100" dirty="0"/>
              <a:t>Automatically Update Threshold </a:t>
            </a:r>
          </a:p>
          <a:p>
            <a:r>
              <a:rPr lang="en-US" sz="1100" dirty="0"/>
              <a:t>By checking this box, the threshold will automatically adjust as the ODMAP recommended value changes, based on entered data.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1" y="2007442"/>
            <a:ext cx="4391382" cy="24662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5826" y="2794490"/>
            <a:ext cx="1000665" cy="2937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5260736"/>
            <a:ext cx="8545419" cy="13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68" y="275371"/>
            <a:ext cx="5326175" cy="758847"/>
          </a:xfrm>
        </p:spPr>
        <p:txBody>
          <a:bodyPr/>
          <a:lstStyle/>
          <a:p>
            <a:r>
              <a:rPr lang="en-US" dirty="0" smtClean="0"/>
              <a:t>Creating Overdose Alerts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38" y="4284837"/>
            <a:ext cx="5944115" cy="2395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25" y="4228081"/>
            <a:ext cx="1511939" cy="4450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8153" y="1059745"/>
            <a:ext cx="713862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 overdose alert can be created to send an email each time an overdose is entered for a specific county</a:t>
            </a:r>
          </a:p>
          <a:p>
            <a:endParaRPr lang="en-US" dirty="0"/>
          </a:p>
          <a:p>
            <a:r>
              <a:rPr lang="en-US" sz="1600" dirty="0" smtClean="0"/>
              <a:t>Step 1: Select the State of Interest</a:t>
            </a:r>
          </a:p>
          <a:p>
            <a:endParaRPr lang="en-US" sz="1600" dirty="0" smtClean="0"/>
          </a:p>
          <a:p>
            <a:r>
              <a:rPr lang="en-US" sz="1600" dirty="0" smtClean="0"/>
              <a:t>Step 2: Select the County of Interest</a:t>
            </a:r>
          </a:p>
          <a:p>
            <a:endParaRPr lang="en-US" sz="1600" dirty="0" smtClean="0"/>
          </a:p>
          <a:p>
            <a:r>
              <a:rPr lang="en-US" sz="1600" dirty="0" smtClean="0"/>
              <a:t>Step 3: Select the Incident Type</a:t>
            </a:r>
          </a:p>
          <a:p>
            <a:r>
              <a:rPr lang="en-US" sz="1100" dirty="0"/>
              <a:t>Alerts may be setup for only fatal or non-fatal, or for both </a:t>
            </a:r>
            <a:r>
              <a:rPr lang="en-US" sz="1100" dirty="0" smtClean="0"/>
              <a:t>combined</a:t>
            </a:r>
            <a:endParaRPr lang="en-US" sz="1100" dirty="0"/>
          </a:p>
          <a:p>
            <a:endParaRPr lang="en-US" sz="1100" dirty="0" smtClean="0"/>
          </a:p>
          <a:p>
            <a:r>
              <a:rPr lang="en-US" sz="1600" dirty="0" smtClean="0"/>
              <a:t>Step 4: Enter Subscribers</a:t>
            </a:r>
          </a:p>
          <a:p>
            <a:r>
              <a:rPr lang="en-US" sz="1100" dirty="0"/>
              <a:t>The administrator may list as many subscribers as they deem </a:t>
            </a:r>
            <a:r>
              <a:rPr lang="en-US" sz="1100" dirty="0" smtClean="0"/>
              <a:t>appropriate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41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45993" cy="727316"/>
          </a:xfrm>
        </p:spPr>
        <p:txBody>
          <a:bodyPr/>
          <a:lstStyle/>
          <a:p>
            <a:r>
              <a:rPr lang="en-US" dirty="0" smtClean="0"/>
              <a:t>Creating Statewide Alerts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56" y="3992141"/>
            <a:ext cx="5944115" cy="24934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51" y="3931689"/>
            <a:ext cx="1518036" cy="4450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1241" y="1418897"/>
            <a:ext cx="687376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Alerts can be created for when any county in a state experiences a spike. For a statewide alert the ODMAP spike formula must be used. The threshold will be automatically updated according to data submitted. Statewide alerts must also be for both fatal and non-fatal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Step 1: Select the State of Interest</a:t>
            </a:r>
          </a:p>
          <a:p>
            <a:endParaRPr lang="en-US" sz="1400" dirty="0" smtClean="0"/>
          </a:p>
          <a:p>
            <a:r>
              <a:rPr lang="en-US" sz="1400" dirty="0" smtClean="0"/>
              <a:t>Step 2: Enter Subscribers</a:t>
            </a:r>
          </a:p>
          <a:p>
            <a:r>
              <a:rPr lang="en-US" sz="1100" dirty="0" smtClean="0"/>
              <a:t>The administrator may list as many subscribers as they deem appropriate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50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5" y="2700867"/>
            <a:ext cx="8596668" cy="182658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Can </a:t>
            </a:r>
            <a:r>
              <a:rPr lang="en-US" sz="3200" b="1" dirty="0"/>
              <a:t>A</a:t>
            </a:r>
            <a:r>
              <a:rPr lang="en-US" sz="3200" b="1" dirty="0" smtClean="0"/>
              <a:t>n Agency Administrator Do?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673399" cy="121339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Create level 2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Alert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MOU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449" y="301592"/>
            <a:ext cx="4215867" cy="6994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 with ODMAP</a:t>
            </a:r>
            <a:endParaRPr lang="en-US" dirty="0"/>
          </a:p>
        </p:txBody>
      </p:sp>
      <p:pic>
        <p:nvPicPr>
          <p:cNvPr id="4" name="Picture 3" descr="BREAKING: FCJ refers case regarding YouTube’s liabilit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8" y="1321804"/>
            <a:ext cx="3106018" cy="162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77" y="2473693"/>
            <a:ext cx="363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subscribe to our YouTube Channel for the latest training </a:t>
            </a:r>
            <a:r>
              <a:rPr lang="en-US" sz="1200" dirty="0" smtClean="0"/>
              <a:t>materials</a:t>
            </a:r>
          </a:p>
          <a:p>
            <a:pPr algn="ctr"/>
            <a:r>
              <a:rPr lang="en-US" sz="1200" u="sng" dirty="0"/>
              <a:t>https://</a:t>
            </a:r>
            <a:r>
              <a:rPr lang="en-US" sz="1200" u="sng" dirty="0" smtClean="0"/>
              <a:t>www.youtube.com/watch?v=1WiTfh5suk8</a:t>
            </a:r>
          </a:p>
          <a:p>
            <a:pPr algn="ctr"/>
            <a:endParaRPr lang="en-US" sz="1200" u="sng" dirty="0"/>
          </a:p>
        </p:txBody>
      </p:sp>
      <p:sp>
        <p:nvSpPr>
          <p:cNvPr id="6" name="Rectangle 5"/>
          <p:cNvSpPr/>
          <p:nvPr/>
        </p:nvSpPr>
        <p:spPr>
          <a:xfrm>
            <a:off x="-22594" y="3120024"/>
            <a:ext cx="46456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a typeface="Calibri" panose="020F0502020204030204" pitchFamily="34" charset="0"/>
              </a:rPr>
              <a:t>YouTube channel contains </a:t>
            </a:r>
            <a:r>
              <a:rPr lang="en-US" sz="1200" dirty="0">
                <a:ea typeface="Calibri" panose="020F0502020204030204" pitchFamily="34" charset="0"/>
              </a:rPr>
              <a:t>the following videos: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Overview of Level 1 platform to include Administrator capabilities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Overview </a:t>
            </a:r>
            <a:r>
              <a:rPr lang="en-US" sz="1200" dirty="0">
                <a:ea typeface="Calibri" panose="020F0502020204030204" pitchFamily="34" charset="0"/>
              </a:rPr>
              <a:t>of creation and implementation of spike alerts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Overview of level 2 platform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ODMAP and Public </a:t>
            </a:r>
            <a:r>
              <a:rPr lang="en-US" sz="1200" dirty="0" smtClean="0">
                <a:ea typeface="Calibri" panose="020F0502020204030204" pitchFamily="34" charset="0"/>
              </a:rPr>
              <a:t>Health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Home screen shortcut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7149" y="1841180"/>
            <a:ext cx="3416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 our website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3068" y="2328664"/>
            <a:ext cx="495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Please </a:t>
            </a:r>
            <a:r>
              <a:rPr lang="en-US" sz="1200" dirty="0" smtClean="0"/>
              <a:t>visit </a:t>
            </a:r>
            <a:r>
              <a:rPr lang="en-US" sz="1200" dirty="0"/>
              <a:t>to our </a:t>
            </a:r>
            <a:r>
              <a:rPr lang="en-US" sz="1200" dirty="0" smtClean="0"/>
              <a:t>website for the latest materials</a:t>
            </a:r>
          </a:p>
          <a:p>
            <a:pPr algn="ctr"/>
            <a:r>
              <a:rPr lang="en-US" sz="1200" dirty="0">
                <a:hlinkClick r:id="rId3"/>
              </a:rPr>
              <a:t>http://odmap.org/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860355" y="3120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a typeface="Calibri" panose="020F0502020204030204" pitchFamily="34" charset="0"/>
              </a:rPr>
              <a:t>ODMAP website contains </a:t>
            </a:r>
            <a:r>
              <a:rPr lang="en-US" sz="1200" dirty="0">
                <a:ea typeface="Calibri" panose="020F0502020204030204" pitchFamily="34" charset="0"/>
              </a:rPr>
              <a:t>the </a:t>
            </a:r>
            <a:r>
              <a:rPr lang="en-US" sz="1200" dirty="0" smtClean="0">
                <a:ea typeface="Calibri" panose="020F0502020204030204" pitchFamily="34" charset="0"/>
              </a:rPr>
              <a:t>following:</a:t>
            </a:r>
            <a:endParaRPr lang="en-US" sz="1200" dirty="0"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Policies and Procedures </a:t>
            </a:r>
            <a:endParaRPr lang="en-US" sz="1200" dirty="0"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Overdose Spike Response Framework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Participating Agency Map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ODMAP Training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Training Manual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FAQ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Gaining agency </a:t>
            </a:r>
            <a:r>
              <a:rPr lang="en-US" sz="1200" dirty="0">
                <a:ea typeface="Calibri" panose="020F0502020204030204" pitchFamily="34" charset="0"/>
              </a:rPr>
              <a:t>a</a:t>
            </a:r>
            <a:r>
              <a:rPr lang="en-US" sz="1200" dirty="0" smtClean="0">
                <a:ea typeface="Calibri" panose="020F0502020204030204" pitchFamily="34" charset="0"/>
              </a:rPr>
              <a:t>ccess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Tutorial for Law </a:t>
            </a:r>
            <a:r>
              <a:rPr lang="en-US" sz="1200" dirty="0">
                <a:ea typeface="Calibri" panose="020F0502020204030204" pitchFamily="34" charset="0"/>
              </a:rPr>
              <a:t>E</a:t>
            </a:r>
            <a:r>
              <a:rPr lang="en-US" sz="1200" dirty="0" smtClean="0">
                <a:ea typeface="Calibri" panose="020F0502020204030204" pitchFamily="34" charset="0"/>
              </a:rPr>
              <a:t>nforcement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Tutorial for Fire/EMS</a:t>
            </a:r>
          </a:p>
        </p:txBody>
      </p:sp>
    </p:spTree>
    <p:extLst>
      <p:ext uri="{BB962C8B-B14F-4D97-AF65-F5344CB8AC3E}">
        <p14:creationId xmlns:p14="http://schemas.microsoft.com/office/powerpoint/2010/main" val="12099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2897" y="1518186"/>
            <a:ext cx="8831876" cy="6163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Agency administrators are responsible for editing permission levels for Level 1 users</a:t>
            </a:r>
          </a:p>
          <a:p>
            <a:pPr marL="0" indent="0" algn="ctr">
              <a:buFont typeface="Wingdings 3" charset="2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Click Manage &gt;Your Agency&gt; User Accounts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7968" y="206003"/>
            <a:ext cx="7300018" cy="77145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E1B3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/>
              <a:t>User Management – Level 1 users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8" y="4530792"/>
            <a:ext cx="8658225" cy="1314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5-Point Star 9"/>
          <p:cNvSpPr/>
          <p:nvPr/>
        </p:nvSpPr>
        <p:spPr>
          <a:xfrm>
            <a:off x="8720488" y="4851133"/>
            <a:ext cx="365760" cy="336884"/>
          </a:xfrm>
          <a:prstGeom prst="star5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84" y="1795594"/>
            <a:ext cx="1527800" cy="1862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2526" y="3108960"/>
            <a:ext cx="1347537" cy="26475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68" y="206003"/>
            <a:ext cx="7300018" cy="771459"/>
          </a:xfrm>
        </p:spPr>
        <p:txBody>
          <a:bodyPr/>
          <a:lstStyle/>
          <a:p>
            <a:pPr algn="ctr"/>
            <a:r>
              <a:rPr lang="en-US" dirty="0" smtClean="0"/>
              <a:t>User Management – Level 1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26" y="1296804"/>
            <a:ext cx="8831876" cy="6163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Agency administrators are responsible for editing permission levels for Level 1 users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Click Manage &gt;Your Agency&gt; User Accounts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59" y="2392428"/>
            <a:ext cx="4797968" cy="9632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91420" y="4291372"/>
            <a:ext cx="69650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Read: </a:t>
            </a:r>
            <a:r>
              <a:rPr lang="en-US" sz="1400" dirty="0" smtClean="0"/>
              <a:t>All </a:t>
            </a:r>
            <a:r>
              <a:rPr lang="en-US" sz="1400" dirty="0"/>
              <a:t>users have a minimum of read privileges. Users with read permission may submit overdoses and view data for their </a:t>
            </a:r>
            <a:r>
              <a:rPr lang="en-US" sz="1400" dirty="0" smtClean="0"/>
              <a:t>agency</a:t>
            </a:r>
          </a:p>
          <a:p>
            <a:endParaRPr lang="en-US" sz="1400" dirty="0"/>
          </a:p>
          <a:p>
            <a:r>
              <a:rPr lang="en-US" sz="1400" b="1" u="sng" dirty="0" smtClean="0"/>
              <a:t>Write: </a:t>
            </a:r>
            <a:r>
              <a:rPr lang="en-US" sz="1400" dirty="0" smtClean="0"/>
              <a:t>Users </a:t>
            </a:r>
            <a:r>
              <a:rPr lang="en-US" sz="1400" dirty="0"/>
              <a:t>with write privileges may edit entries for their entire </a:t>
            </a:r>
            <a:r>
              <a:rPr lang="en-US" sz="1400" dirty="0" smtClean="0"/>
              <a:t>agency </a:t>
            </a:r>
          </a:p>
          <a:p>
            <a:endParaRPr lang="en-US" sz="1400" dirty="0"/>
          </a:p>
          <a:p>
            <a:r>
              <a:rPr lang="en-US" sz="1400" b="1" u="sng" dirty="0" smtClean="0"/>
              <a:t>Admin: </a:t>
            </a:r>
            <a:r>
              <a:rPr lang="en-US" sz="1400" dirty="0" smtClean="0"/>
              <a:t>Administrator </a:t>
            </a:r>
            <a:r>
              <a:rPr lang="en-US" sz="1400" dirty="0"/>
              <a:t>may designate additional admins, who will have the same abilities as the original </a:t>
            </a:r>
            <a:r>
              <a:rPr lang="en-US" sz="1400" dirty="0" smtClean="0"/>
              <a:t>administrator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46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5772" y="212035"/>
            <a:ext cx="8596668" cy="702365"/>
          </a:xfrm>
        </p:spPr>
        <p:txBody>
          <a:bodyPr/>
          <a:lstStyle/>
          <a:p>
            <a:r>
              <a:rPr lang="en-US" dirty="0" smtClean="0"/>
              <a:t>User Management – Level 1 users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772" y="914400"/>
            <a:ext cx="8447833" cy="38814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818983" y="5044690"/>
            <a:ext cx="8038769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Agency Administrator(s) may view the county and state name associated with 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Agency Administrator(s) will click 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next to the user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1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85" y="275063"/>
            <a:ext cx="8596668" cy="639337"/>
          </a:xfrm>
        </p:spPr>
        <p:txBody>
          <a:bodyPr>
            <a:normAutofit fontScale="90000"/>
          </a:bodyPr>
          <a:lstStyle/>
          <a:p>
            <a:r>
              <a:rPr lang="en-US" dirty="0"/>
              <a:t>User Management – Level 1 users</a:t>
            </a:r>
          </a:p>
        </p:txBody>
      </p:sp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5" y="3125516"/>
            <a:ext cx="9356181" cy="178102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398" y="1776632"/>
            <a:ext cx="855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users that have not logged in within the past 6 months will be automatically disabled. An assigned agency administrator(s) may reapprove or delete user(s).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2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86" y="200156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Disabling Accounts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a user should no longer have access to ODMAP Level </a:t>
            </a:r>
            <a:r>
              <a:rPr lang="en-US" dirty="0" smtClean="0">
                <a:solidFill>
                  <a:schemeClr val="tx1"/>
                </a:solidFill>
              </a:rPr>
              <a:t>1, </a:t>
            </a:r>
            <a:r>
              <a:rPr lang="en-US" dirty="0">
                <a:solidFill>
                  <a:schemeClr val="tx1"/>
                </a:solidFill>
              </a:rPr>
              <a:t>the administrator has two options for disabling their account; delete or </a:t>
            </a:r>
            <a:r>
              <a:rPr lang="en-US" dirty="0" err="1" smtClean="0">
                <a:solidFill>
                  <a:schemeClr val="tx1"/>
                </a:solidFill>
              </a:rPr>
              <a:t>unapprove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Delete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a user has not entered data into Level 1, their account can be </a:t>
            </a:r>
            <a:r>
              <a:rPr lang="en-US" dirty="0" smtClean="0">
                <a:solidFill>
                  <a:schemeClr val="tx1"/>
                </a:solidFill>
              </a:rPr>
              <a:t>deleted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u="sng" dirty="0" err="1">
                <a:solidFill>
                  <a:schemeClr val="tx1"/>
                </a:solidFill>
              </a:rPr>
              <a:t>Unapprove</a:t>
            </a:r>
            <a:endParaRPr lang="en-US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a user has entered data into Level 1, their account cannot be deleted. However, their account can be unapproved, removing their ability to access </a:t>
            </a:r>
            <a:r>
              <a:rPr lang="en-US" dirty="0" smtClean="0">
                <a:solidFill>
                  <a:schemeClr val="tx1"/>
                </a:solidFill>
              </a:rPr>
              <a:t>ODMAP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808" y="331305"/>
            <a:ext cx="8510677" cy="702365"/>
          </a:xfrm>
        </p:spPr>
        <p:txBody>
          <a:bodyPr/>
          <a:lstStyle/>
          <a:p>
            <a:r>
              <a:rPr lang="en-US" dirty="0" smtClean="0"/>
              <a:t>User Management – Level 1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0070" y="196132"/>
            <a:ext cx="7234215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User Management – Level 1 users</a:t>
            </a:r>
            <a:br>
              <a:rPr lang="en-US" dirty="0" smtClean="0"/>
            </a:br>
            <a:r>
              <a:rPr lang="en-US" b="1" dirty="0" smtClean="0"/>
              <a:t>Approving New User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17" y="1691861"/>
            <a:ext cx="8738483" cy="21406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12251" y="4405023"/>
            <a:ext cx="8181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Agency Administrator(s) will have to approve a new Level 1 user registering.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confirmation e-mail will be sent with new registering user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0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840" y="164326"/>
            <a:ext cx="8596668" cy="10681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User Management – Level 1 users</a:t>
            </a:r>
            <a:br>
              <a:rPr lang="en-US" dirty="0" smtClean="0"/>
            </a:br>
            <a:r>
              <a:rPr lang="en-US" b="1" dirty="0" smtClean="0"/>
              <a:t>Approving New User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602" y="1744946"/>
            <a:ext cx="7553325" cy="1181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8153" y="3438539"/>
            <a:ext cx="7885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Assigned Agency Administrator(s) will approve Level 1 users registering.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Agency Administrator(s) will approve a new Level 1 user: </a:t>
            </a:r>
          </a:p>
          <a:p>
            <a:pPr lvl="0"/>
            <a:r>
              <a:rPr lang="en-US" dirty="0"/>
              <a:t>Click on </a:t>
            </a:r>
            <a:r>
              <a:rPr lang="en-US" b="1" dirty="0"/>
              <a:t>Manage</a:t>
            </a:r>
            <a:r>
              <a:rPr lang="en-US" dirty="0"/>
              <a:t>&gt;</a:t>
            </a:r>
            <a:r>
              <a:rPr lang="en-US" b="1" dirty="0"/>
              <a:t>User Accounts</a:t>
            </a:r>
            <a:r>
              <a:rPr lang="en-US" dirty="0"/>
              <a:t>&gt;</a:t>
            </a:r>
            <a:r>
              <a:rPr lang="en-US" b="1" dirty="0"/>
              <a:t>Unapproved Level 1 Users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Please </a:t>
            </a:r>
            <a:r>
              <a:rPr lang="en-US" dirty="0"/>
              <a:t>either </a:t>
            </a:r>
            <a:r>
              <a:rPr lang="en-US" b="1" dirty="0"/>
              <a:t>Approve</a:t>
            </a:r>
            <a:r>
              <a:rPr lang="en-US" dirty="0"/>
              <a:t> new registered Level 1 user(s) or </a:t>
            </a:r>
            <a:r>
              <a:rPr lang="en-US" b="1" dirty="0"/>
              <a:t>Delete </a:t>
            </a:r>
            <a:r>
              <a:rPr lang="en-US" dirty="0"/>
              <a:t>user(s)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042992" y="2124786"/>
            <a:ext cx="333955" cy="2782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013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DMAP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DAB038"/>
      </a:accent1>
      <a:accent2>
        <a:srgbClr val="9E1B34"/>
      </a:accent2>
      <a:accent3>
        <a:srgbClr val="9E1B34"/>
      </a:accent3>
      <a:accent4>
        <a:srgbClr val="DAB038"/>
      </a:accent4>
      <a:accent5>
        <a:srgbClr val="9E1B34"/>
      </a:accent5>
      <a:accent6>
        <a:srgbClr val="DAB038"/>
      </a:accent6>
      <a:hlink>
        <a:srgbClr val="9E1B34"/>
      </a:hlink>
      <a:folHlink>
        <a:srgbClr val="DAB038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6437</TotalTime>
  <Words>1513</Words>
  <Application>Microsoft Office PowerPoint</Application>
  <PresentationFormat>Widescreen</PresentationFormat>
  <Paragraphs>161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What Can An Agency Administrator Do?</vt:lpstr>
      <vt:lpstr>PowerPoint Presentation</vt:lpstr>
      <vt:lpstr>User Management – Level 1 users</vt:lpstr>
      <vt:lpstr>User Management – Level 1 users</vt:lpstr>
      <vt:lpstr>User Management – Level 1 users</vt:lpstr>
      <vt:lpstr>User Management – Level 1 users</vt:lpstr>
      <vt:lpstr>User Management – Level 1 users Approving New User</vt:lpstr>
      <vt:lpstr>User Management – Level 1 users Approving New User</vt:lpstr>
      <vt:lpstr>New Level 1 User E-mail Notification</vt:lpstr>
      <vt:lpstr>Establishing Memorandums of Understanding (MOU)</vt:lpstr>
      <vt:lpstr>Establishing Memorandums of Understanding (MOU)</vt:lpstr>
      <vt:lpstr>Creating Level 2 users</vt:lpstr>
      <vt:lpstr>How to register for Level 2</vt:lpstr>
      <vt:lpstr>Alert Management</vt:lpstr>
      <vt:lpstr>What is a Spike Alert?</vt:lpstr>
      <vt:lpstr>Creating Spike Alerts</vt:lpstr>
      <vt:lpstr>Creating Overdose Alerts</vt:lpstr>
      <vt:lpstr>Creating Statewide Alerts</vt:lpstr>
      <vt:lpstr>Connect with ODMAP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Bruns</dc:creator>
  <cp:lastModifiedBy>Burke, Gordie</cp:lastModifiedBy>
  <cp:revision>82</cp:revision>
  <dcterms:created xsi:type="dcterms:W3CDTF">2018-11-05T13:46:29Z</dcterms:created>
  <dcterms:modified xsi:type="dcterms:W3CDTF">2020-01-30T14:50:45Z</dcterms:modified>
</cp:coreProperties>
</file>